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3" r:id="rId6"/>
    <p:sldId id="258" r:id="rId7"/>
    <p:sldId id="264" r:id="rId8"/>
    <p:sldId id="266" r:id="rId9"/>
    <p:sldId id="26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4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4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Bills Voted</a:t>
            </a:r>
            <a:r>
              <a:rPr lang="en-US" baseline="0"/>
              <a:t> 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Sheet3!$A$3:$A$8</c:f>
              <c:strCache>
                <c:ptCount val="6"/>
                <c:pt idx="0">
                  <c:v>Health</c:v>
                </c:pt>
                <c:pt idx="1">
                  <c:v>Insurance</c:v>
                </c:pt>
                <c:pt idx="2">
                  <c:v>Retire</c:v>
                </c:pt>
                <c:pt idx="3">
                  <c:v>Finance</c:v>
                </c:pt>
                <c:pt idx="4">
                  <c:v>Real Estate </c:v>
                </c:pt>
                <c:pt idx="5">
                  <c:v>Oil</c:v>
                </c:pt>
              </c:strCache>
            </c:strRef>
          </c:cat>
          <c:val>
            <c:numRef>
              <c:f>Sheet3!$B$3:$B$8</c:f>
              <c:numCache>
                <c:formatCode>General</c:formatCode>
                <c:ptCount val="6"/>
                <c:pt idx="0">
                  <c:v>78.0</c:v>
                </c:pt>
                <c:pt idx="1">
                  <c:v>20.0</c:v>
                </c:pt>
                <c:pt idx="2">
                  <c:v>12.0</c:v>
                </c:pt>
                <c:pt idx="3">
                  <c:v>62.0</c:v>
                </c:pt>
                <c:pt idx="4">
                  <c:v>9.0</c:v>
                </c:pt>
                <c:pt idx="5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19373488"/>
        <c:axId val="-1302196704"/>
      </c:barChart>
      <c:catAx>
        <c:axId val="-121937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02196704"/>
        <c:crosses val="autoZero"/>
        <c:auto val="1"/>
        <c:lblAlgn val="ctr"/>
        <c:lblOffset val="100"/>
        <c:noMultiLvlLbl val="0"/>
      </c:catAx>
      <c:valAx>
        <c:axId val="-130219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937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AD64-AA08-C542-B10C-5E565355BE9D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FA813-DD95-1F4B-B9E1-F0C3A90F3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Chart on the right is from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FA813-DD95-1F4B-B9E1-F0C3A90F3E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1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7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0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2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7A408-7B6F-B44D-BB9A-30DEE5644A9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9C7C3-877E-6749-BAF1-3116BA8B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5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233737" cy="1636295"/>
          </a:xfrm>
        </p:spPr>
        <p:txBody>
          <a:bodyPr>
            <a:normAutofit fontScale="90000"/>
          </a:bodyPr>
          <a:lstStyle/>
          <a:p>
            <a:pPr algn="l"/>
            <a:r>
              <a:rPr lang="en-US" sz="4200" dirty="0" smtClean="0"/>
              <a:t>Project Question: Do lobbyist dollars affect congressional legislation? 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0115" y="0"/>
            <a:ext cx="2346157" cy="505326"/>
          </a:xfrm>
        </p:spPr>
        <p:txBody>
          <a:bodyPr/>
          <a:lstStyle/>
          <a:p>
            <a:r>
              <a:rPr lang="en-US" dirty="0" smtClean="0"/>
              <a:t>Jennings Gamble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resolve: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of 200 calls/day on Open Secrets API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OpenSecrets</a:t>
            </a:r>
            <a:r>
              <a:rPr lang="en-US" dirty="0" smtClean="0"/>
              <a:t> documentation is poor. Since the dollar amounts are so jarring, I constantly have to check with different sources. </a:t>
            </a:r>
          </a:p>
          <a:p>
            <a:r>
              <a:rPr lang="en-US" dirty="0" smtClean="0"/>
              <a:t>Bills can be divided by issue area, but its hard to see what the bill is about from the title sometimes. </a:t>
            </a:r>
            <a:endParaRPr lang="en-US" dirty="0"/>
          </a:p>
          <a:p>
            <a:r>
              <a:rPr lang="en-US" dirty="0" smtClean="0"/>
              <a:t>Drawing direct ties to certain bills from industry dollars.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138" y="2518778"/>
            <a:ext cx="4511842" cy="1325563"/>
          </a:xfrm>
        </p:spPr>
        <p:txBody>
          <a:bodyPr>
            <a:normAutofit/>
          </a:bodyPr>
          <a:lstStyle/>
          <a:p>
            <a:r>
              <a:rPr lang="en-US" smtClean="0"/>
              <a:t>Yeah, pretty </a:t>
            </a:r>
            <a:r>
              <a:rPr lang="en-US" dirty="0" smtClean="0"/>
              <a:t>much.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002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8937"/>
          </a:xfrm>
        </p:spPr>
        <p:txBody>
          <a:bodyPr/>
          <a:lstStyle/>
          <a:p>
            <a:pPr algn="ctr"/>
            <a:r>
              <a:rPr lang="en-US" dirty="0" smtClean="0"/>
              <a:t>Data Sources – </a:t>
            </a:r>
            <a:r>
              <a:rPr lang="en-US" dirty="0" err="1" smtClean="0"/>
              <a:t>GovTrack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16" y="1578313"/>
            <a:ext cx="3404709" cy="1709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413" y="4172421"/>
            <a:ext cx="3176587" cy="952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538"/>
            <a:ext cx="3222306" cy="5986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400" y="1368535"/>
            <a:ext cx="25400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63" y="3592997"/>
            <a:ext cx="2197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7617" y="1429299"/>
            <a:ext cx="2369470" cy="1167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BioGuide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Senator Name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GovTrack</a:t>
            </a:r>
            <a:r>
              <a:rPr lang="en-US" dirty="0" smtClean="0"/>
              <a:t> ID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Work 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8700" y="2840746"/>
            <a:ext cx="2789698" cy="1903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GovTrack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Senator Name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GovTrackID</a:t>
            </a: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err="1" smtClean="0"/>
              <a:t>BioGuideID</a:t>
            </a: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USID (Open Secrets ID)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PVSID (</a:t>
            </a:r>
            <a:r>
              <a:rPr lang="en-US" dirty="0" err="1" smtClean="0"/>
              <a:t>VoteSmart</a:t>
            </a:r>
            <a:r>
              <a:rPr lang="en-US" dirty="0" smtClean="0"/>
              <a:t> ID)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7617" y="4113141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VoteSmart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Voting Record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7617" y="5533856"/>
            <a:ext cx="2369470" cy="11460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OpenSecrets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Contributions by Industry</a:t>
            </a:r>
          </a:p>
        </p:txBody>
      </p:sp>
      <p:cxnSp>
        <p:nvCxnSpPr>
          <p:cNvPr id="20" name="Straight Arrow Connector 19"/>
          <p:cNvCxnSpPr>
            <a:stCxn id="5" idx="3"/>
            <a:endCxn id="8" idx="1"/>
          </p:cNvCxnSpPr>
          <p:nvPr/>
        </p:nvCxnSpPr>
        <p:spPr>
          <a:xfrm>
            <a:off x="3818398" y="3792370"/>
            <a:ext cx="989219" cy="75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9" idx="1"/>
          </p:cNvCxnSpPr>
          <p:nvPr/>
        </p:nvCxnSpPr>
        <p:spPr>
          <a:xfrm>
            <a:off x="3818398" y="3792370"/>
            <a:ext cx="989219" cy="231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</p:cNvCxnSpPr>
          <p:nvPr/>
        </p:nvCxnSpPr>
        <p:spPr>
          <a:xfrm flipV="1">
            <a:off x="3818398" y="2274355"/>
            <a:ext cx="989219" cy="151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846217" y="3355640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 effectiveness of Lobbying dollars by industry</a:t>
            </a:r>
          </a:p>
        </p:txBody>
      </p:sp>
      <p:cxnSp>
        <p:nvCxnSpPr>
          <p:cNvPr id="37" name="Straight Arrow Connector 36"/>
          <p:cNvCxnSpPr>
            <a:stCxn id="4" idx="3"/>
            <a:endCxn id="35" idx="1"/>
          </p:cNvCxnSpPr>
          <p:nvPr/>
        </p:nvCxnSpPr>
        <p:spPr>
          <a:xfrm>
            <a:off x="7177087" y="2012966"/>
            <a:ext cx="1669130" cy="1779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35" idx="1"/>
          </p:cNvCxnSpPr>
          <p:nvPr/>
        </p:nvCxnSpPr>
        <p:spPr>
          <a:xfrm flipV="1">
            <a:off x="7177087" y="3792370"/>
            <a:ext cx="1669130" cy="75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35" idx="1"/>
          </p:cNvCxnSpPr>
          <p:nvPr/>
        </p:nvCxnSpPr>
        <p:spPr>
          <a:xfrm flipV="1">
            <a:off x="7177087" y="3792370"/>
            <a:ext cx="1669130" cy="231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807617" y="2886425"/>
            <a:ext cx="2369470" cy="87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GovTrack</a:t>
            </a:r>
            <a:endParaRPr lang="en-US" i="1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Voting Record</a:t>
            </a:r>
          </a:p>
        </p:txBody>
      </p:sp>
      <p:cxnSp>
        <p:nvCxnSpPr>
          <p:cNvPr id="52" name="Straight Arrow Connector 51"/>
          <p:cNvCxnSpPr>
            <a:stCxn id="5" idx="3"/>
            <a:endCxn id="48" idx="1"/>
          </p:cNvCxnSpPr>
          <p:nvPr/>
        </p:nvCxnSpPr>
        <p:spPr>
          <a:xfrm flipV="1">
            <a:off x="3818398" y="3323155"/>
            <a:ext cx="989219" cy="46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8" idx="3"/>
            <a:endCxn id="35" idx="1"/>
          </p:cNvCxnSpPr>
          <p:nvPr/>
        </p:nvCxnSpPr>
        <p:spPr>
          <a:xfrm>
            <a:off x="7177087" y="3323155"/>
            <a:ext cx="1669130" cy="46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32" y="239294"/>
            <a:ext cx="10515600" cy="999958"/>
          </a:xfrm>
        </p:spPr>
        <p:txBody>
          <a:bodyPr/>
          <a:lstStyle/>
          <a:p>
            <a:pPr algn="ctr"/>
            <a:r>
              <a:rPr lang="en-US" dirty="0" smtClean="0"/>
              <a:t>Senator Richard Burr (R-NC)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7694"/>
            <a:ext cx="4969041" cy="5450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42" y="5689599"/>
            <a:ext cx="7222958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042" y="4279899"/>
            <a:ext cx="7222958" cy="1409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407694"/>
            <a:ext cx="642486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North Carolina Senior Senator, served since 2005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Previously a representative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Committee on Finance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Subcommittee on Health care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Subcommittee on Energy, Natural Resources, and Infrastructure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Subcommittee on Fiscal Responsibility and Economic Growth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Committee on Health, Education, Labor, and Pensions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Subcommittee on Employee and Workplace Safety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Subcommittee on Primary Health and Aging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Select Committee on Intelligence (Chairman)</a:t>
            </a: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Contributions to Richard Burr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2" y="1690688"/>
            <a:ext cx="6224339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689894"/>
            <a:ext cx="5969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Richard Burr Voting Record (Return)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910"/>
            <a:ext cx="12192000" cy="55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Richard Burr Voting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9413" y="1825624"/>
            <a:ext cx="4624387" cy="5032375"/>
          </a:xfrm>
        </p:spPr>
        <p:txBody>
          <a:bodyPr/>
          <a:lstStyle/>
          <a:p>
            <a:r>
              <a:rPr lang="en-US" sz="1800" dirty="0" smtClean="0"/>
              <a:t>Voted on (types of bills in 114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2015-2017 Congress):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brings up a few problems</a:t>
            </a:r>
            <a:r>
              <a:rPr lang="is-IS" sz="1800" dirty="0" smtClean="0"/>
              <a:t>…</a:t>
            </a:r>
            <a:endParaRPr lang="en-US" sz="1800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076089"/>
              </p:ext>
            </p:extLst>
          </p:nvPr>
        </p:nvGraphicFramePr>
        <p:xfrm>
          <a:off x="209550" y="1825625"/>
          <a:ext cx="5886450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5" y="2441575"/>
            <a:ext cx="1663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243</Words>
  <Application>Microsoft Macintosh PowerPoint</Application>
  <PresentationFormat>Widescreen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Project Question: Do lobbyist dollars affect congressional legislation? </vt:lpstr>
      <vt:lpstr>Yeah, pretty much.</vt:lpstr>
      <vt:lpstr>PowerPoint Presentation</vt:lpstr>
      <vt:lpstr>Data Sources – GovTrack</vt:lpstr>
      <vt:lpstr>Methodology</vt:lpstr>
      <vt:lpstr>Senator Richard Burr (R-NC)</vt:lpstr>
      <vt:lpstr>Contributions to Richard Burr</vt:lpstr>
      <vt:lpstr>Richard Burr Voting Record (Return)</vt:lpstr>
      <vt:lpstr>Richard Burr Voting Record</vt:lpstr>
      <vt:lpstr>Problems to resolve: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Question: </dc:title>
  <dc:creator>Microsoft Office User</dc:creator>
  <cp:lastModifiedBy>Microsoft Office User</cp:lastModifiedBy>
  <cp:revision>35</cp:revision>
  <dcterms:created xsi:type="dcterms:W3CDTF">2017-04-26T21:23:35Z</dcterms:created>
  <dcterms:modified xsi:type="dcterms:W3CDTF">2017-04-27T00:33:38Z</dcterms:modified>
</cp:coreProperties>
</file>